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826" r:id="rId3"/>
    <p:sldId id="831" r:id="rId4"/>
    <p:sldId id="832" r:id="rId5"/>
    <p:sldId id="833" r:id="rId6"/>
    <p:sldId id="834" r:id="rId7"/>
    <p:sldId id="8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02C4-F81E-B547-ABEC-A249377D3F7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E5FBA-B09D-7A4C-A113-1C92A407F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80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E5FBA-B09D-7A4C-A113-1C92A407FE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DA5F-1BB4-D546-A9A6-5DAF26FFF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FBE41-8EFB-7D4A-9DCA-B1B67856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B63DF-7CA2-F94C-A7AE-8F06D15F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4CE8-D587-8A41-A6B0-86C111D56486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0C51-98EA-604F-AECF-65C24CE6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9640A-64AC-5448-BA41-3A7C0D43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CB14-14E7-ED42-9D84-F1C9B858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E8128-29C5-F747-B4F7-1C83DBF72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B2B6D-7E64-B34F-9F0D-A3525F64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BD2C-3A7D-B14D-BB76-9C4F029C7A98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CE5AE-8A6D-9E4C-B2DB-B861ABA9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B6945-BB37-1C44-9E03-575F43ED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AFA662-89D3-6D47-A1FD-A12F18312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1057-C15B-1D44-A49C-9ABAA034B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FD60-4585-ED4E-B86D-AD5E924D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5C7-C7B9-8E43-8629-ECF2FD29DBBE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E1A31-9E74-404D-B369-77EE9CEF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CC3DA-3585-5E43-A87B-F7796F12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FF67-4128-6944-92C6-B2ED4D5B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C9C6-1AFC-AB49-A78D-59F2BC78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05040-ABE4-FC4F-8BD8-ABD5EA5E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FCE7-669B-5C48-8B52-D38E28E9311E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9580-AB3E-1944-890C-0F504788F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9556E-C4DF-C340-A2B0-6F654B8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5740-1310-A946-9C39-02BF2FF9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81F9B-4308-E040-A6A3-77C6A29F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2A1BF-CD14-DD43-B99D-24EA2264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18FE-3826-FF43-9962-B32EF44857F5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97C60-0ADC-B14E-A659-9303DABB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3727-31E9-6243-AA46-0D23C5FD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E57C-11B5-1542-BE52-A4CA047E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E4A0-DC15-6D42-BDA6-A18372193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26F2C-C7FE-1E47-BA00-B9CC72B80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B1FC1-8C74-A145-A11B-B3E05E30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9B6A-789D-734A-922C-1611B4C7F064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A0362-E78C-724C-B54D-1FBEAFB2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A9056-191A-B048-9663-3C7CE783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5FD8-8CD6-4F41-988A-FFCA9E35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66374-B891-DD4B-9F05-84AF12686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9D1D4-C84A-B940-B23A-15AF080C9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BBCF5-6DCF-9D41-BDAE-843B83147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06526-7B24-4E42-88DD-DCAFF93B3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CE599-7E29-AC45-9D38-58CA24C4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DBCFB-561B-A146-B00D-C37F0B4C3A67}" type="datetime1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354B1-6CA6-5B4B-A0A3-E6AAB006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2B1CA-61E5-AF4C-A1E5-A3F0456D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0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B8E0-5686-F546-BFE4-DB5B624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A2AF7-E8B8-2940-8A6C-C7BCC115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E996-B0B6-CB47-9A0F-941EEC01B690}" type="datetime1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9AA5-FBBB-8549-92A4-87E64604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450F4-E49F-1649-9C3C-50D2F567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1D3DA6-A2C1-574B-A07D-B5988C7C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80CE4-E924-A145-8BB5-3981103D0422}" type="datetime1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499D-1DC3-FA4B-BBA0-7DB16477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3E7D-7B97-DB46-9318-E19F8642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8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3D74-AF9E-4647-83A0-1C24B961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D4903-B0BC-3F40-AFC0-6DD591C05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1C3EF-AF0A-B54D-BBDA-E70819F1D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2CDCB-FD91-134E-B321-DE3302D5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C544B-66F3-E74A-8481-FC3380A7E95A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C2860-CC57-C843-A19B-79045B1F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60E54-E536-E14E-92C4-DF003681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BA1-C265-8C48-B058-65C7294A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D4F9D-3F7F-9F4A-A299-152FDDC15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0DA8D-96DC-FF45-8A00-41E1BD44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68E35-67DE-AA48-AD55-98EC3BAC1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E76D-0008-2A4C-B6C7-335B6E29F7A0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C71F-4FE7-4247-A268-2AE15AE9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12873-9D90-9F42-AB76-7967DAE7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9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094CF-F5F7-B849-A0F2-0D71C94A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63DE9-4229-784E-AF5A-09A34DBA5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1CF1-B3A1-7E4C-9408-441483D0D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CD68D-B3E9-E744-AFCC-416B2E71FD83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0BA9D-D2C5-6D4B-AE89-68B377622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42FB-D5C5-9149-9B74-214809FF2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68E28-CD2C-0E47-9B90-938C6DBB9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2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2C2E-DD53-9E4B-852E-E8CF10A06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Heiti SC Medium" pitchFamily="2" charset="-128"/>
                <a:ea typeface="Heiti SC Medium" pitchFamily="2" charset="-128"/>
              </a:rPr>
              <a:t>基于细胞转录组的高通量药物组合筛选</a:t>
            </a:r>
            <a:endParaRPr lang="en-US" sz="48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1DF19-1482-B44D-BDF4-0D6C86CD3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zh-CN" altLang="en-US" dirty="0">
                <a:latin typeface="Arial" panose="020B0604020202020204" pitchFamily="34" charset="0"/>
                <a:ea typeface="Heiti SC Medium" pitchFamily="2" charset="-128"/>
                <a:cs typeface="Arial" panose="020B0604020202020204" pitchFamily="34" charset="0"/>
              </a:rPr>
              <a:t>清华大学药学院 药</a:t>
            </a:r>
            <a:r>
              <a:rPr lang="en-US" altLang="zh-CN" dirty="0">
                <a:latin typeface="Arial" panose="020B0604020202020204" pitchFamily="34" charset="0"/>
                <a:ea typeface="Heiti SC Medium" pitchFamily="2" charset="-128"/>
                <a:cs typeface="Arial" panose="020B0604020202020204" pitchFamily="34" charset="0"/>
              </a:rPr>
              <a:t>6</a:t>
            </a:r>
          </a:p>
          <a:p>
            <a:r>
              <a:rPr lang="zh-CN" altLang="en-US" dirty="0">
                <a:latin typeface="Arial" panose="020B0604020202020204" pitchFamily="34" charset="0"/>
                <a:ea typeface="Heiti SC Medium" pitchFamily="2" charset="-128"/>
                <a:cs typeface="Arial" panose="020B0604020202020204" pitchFamily="34" charset="0"/>
              </a:rPr>
              <a:t>谭彭丞 </a:t>
            </a:r>
            <a:r>
              <a:rPr lang="en-US" altLang="zh-CN" dirty="0">
                <a:latin typeface="Arial" panose="020B0604020202020204" pitchFamily="34" charset="0"/>
                <a:ea typeface="Heiti SC Medium" pitchFamily="2" charset="-128"/>
                <a:cs typeface="Arial" panose="020B0604020202020204" pitchFamily="34" charset="0"/>
              </a:rPr>
              <a:t>2016013167</a:t>
            </a:r>
            <a:endParaRPr lang="en-US" dirty="0">
              <a:latin typeface="Arial" panose="020B0604020202020204" pitchFamily="34" charset="0"/>
              <a:ea typeface="Heiti SC Medium" pitchFamily="2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70447-D07A-314F-8689-14AE405E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58467"/>
            <a:ext cx="2413000" cy="63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6D9C4-8786-5C4A-B6CF-C458F9F1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2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E4C34-39D4-EE4F-B332-19ED5A6B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09" y="3758045"/>
            <a:ext cx="360680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0DDEF-BA8D-4A40-97DD-4D30462E99CE}"/>
              </a:ext>
            </a:extLst>
          </p:cNvPr>
          <p:cNvSpPr txBox="1"/>
          <p:nvPr/>
        </p:nvSpPr>
        <p:spPr>
          <a:xfrm>
            <a:off x="857453" y="938645"/>
            <a:ext cx="6777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for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Transcriptome-based high-throughput screening of compound</a:t>
            </a:r>
            <a:r>
              <a:rPr lang="zh-CN" altLang="en-US" dirty="0"/>
              <a:t> </a:t>
            </a:r>
            <a:r>
              <a:rPr lang="en-US" altLang="zh-CN" dirty="0"/>
              <a:t>combinations for cell-type specific transcriptome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High-throughput screening of drugs that could induce iPSCs into specific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mechanism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7EB92-6921-6649-A2BD-A3A9DB35D5CD}"/>
              </a:ext>
            </a:extLst>
          </p:cNvPr>
          <p:cNvSpPr/>
          <p:nvPr/>
        </p:nvSpPr>
        <p:spPr>
          <a:xfrm>
            <a:off x="699958" y="6457890"/>
            <a:ext cx="6435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Min, </a:t>
            </a:r>
            <a:r>
              <a:rPr lang="en-US" sz="1000" dirty="0" err="1"/>
              <a:t>Erxue</a:t>
            </a:r>
            <a:r>
              <a:rPr lang="en-US" sz="1000" dirty="0"/>
              <a:t> &amp; Guo, </a:t>
            </a:r>
            <a:r>
              <a:rPr lang="en-US" sz="1000" dirty="0" err="1"/>
              <a:t>Xifeng</a:t>
            </a:r>
            <a:r>
              <a:rPr lang="en-US" sz="1000" dirty="0"/>
              <a:t> &amp; Liu, </a:t>
            </a:r>
            <a:r>
              <a:rPr lang="en-US" sz="1000" dirty="0" err="1"/>
              <a:t>Qiang</a:t>
            </a:r>
            <a:r>
              <a:rPr lang="en-US" sz="1000" dirty="0"/>
              <a:t> &amp; Zhang, Gen &amp; Cui, </a:t>
            </a:r>
            <a:r>
              <a:rPr lang="en-US" sz="1000" dirty="0" err="1"/>
              <a:t>Jianjing</a:t>
            </a:r>
            <a:r>
              <a:rPr lang="en-US" sz="1000" dirty="0"/>
              <a:t> &amp; Long, Jun. (2018). A Survey of Clustering with Deep Learning: From the Perspective of Network Architecture. IEEE Access. PP. 1-1. 10.1109/ACCESS.2018.2855437.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A9806D-BAC9-6D43-B093-B3ECDE6A58CC}"/>
              </a:ext>
            </a:extLst>
          </p:cNvPr>
          <p:cNvGrpSpPr/>
          <p:nvPr/>
        </p:nvGrpSpPr>
        <p:grpSpPr>
          <a:xfrm>
            <a:off x="833167" y="2742305"/>
            <a:ext cx="6777556" cy="3456759"/>
            <a:chOff x="857453" y="2256382"/>
            <a:chExt cx="6777556" cy="34567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21E9C7-E841-5D4C-A804-3EEBC369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453" y="2256382"/>
              <a:ext cx="5397500" cy="25527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CECB05-FB73-884A-9DA4-A9273EA5B4C4}"/>
                </a:ext>
              </a:extLst>
            </p:cNvPr>
            <p:cNvSpPr/>
            <p:nvPr/>
          </p:nvSpPr>
          <p:spPr>
            <a:xfrm>
              <a:off x="5375563" y="2604655"/>
              <a:ext cx="851680" cy="5541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777571-B0ED-4D4B-897E-074E275465CA}"/>
                </a:ext>
              </a:extLst>
            </p:cNvPr>
            <p:cNvSpPr/>
            <p:nvPr/>
          </p:nvSpPr>
          <p:spPr>
            <a:xfrm>
              <a:off x="2909456" y="3297206"/>
              <a:ext cx="851680" cy="5541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C64CED-7093-1C48-A717-50A90E18B96D}"/>
                </a:ext>
              </a:extLst>
            </p:cNvPr>
            <p:cNvSpPr txBox="1"/>
            <p:nvPr/>
          </p:nvSpPr>
          <p:spPr>
            <a:xfrm>
              <a:off x="857453" y="5066810"/>
              <a:ext cx="6777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VAE loss = Reconstruction loss + KL Divergence loss</a:t>
              </a:r>
            </a:p>
            <a:p>
              <a:r>
                <a:rPr lang="en-US" dirty="0"/>
                <a:t>Model loss = X VAE loss + D VAE loss + Y reconstruction loss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522ED8-968B-794F-97B4-0EE4BEAE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FD95-1127-1C4E-B3F9-3487F029F794}" type="slidenum">
              <a:rPr lang="en-US" smtClean="0"/>
              <a:t>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B2E11-8356-B34A-BABB-38C6989CEBA3}"/>
              </a:ext>
            </a:extLst>
          </p:cNvPr>
          <p:cNvGrpSpPr/>
          <p:nvPr/>
        </p:nvGrpSpPr>
        <p:grpSpPr>
          <a:xfrm>
            <a:off x="7635009" y="938645"/>
            <a:ext cx="3987800" cy="2819400"/>
            <a:chOff x="7635009" y="938645"/>
            <a:chExt cx="3987800" cy="2819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7C71D4E-BED4-A14C-8399-AF5D9490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009" y="938645"/>
              <a:ext cx="3987800" cy="2819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3E9B8-5927-A541-B31B-C5363B2D9ACA}"/>
                </a:ext>
              </a:extLst>
            </p:cNvPr>
            <p:cNvSpPr txBox="1"/>
            <p:nvPr/>
          </p:nvSpPr>
          <p:spPr>
            <a:xfrm>
              <a:off x="8064582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34E267-9DBC-6E4A-8037-A5B74F805252}"/>
                </a:ext>
              </a:extLst>
            </p:cNvPr>
            <p:cNvSpPr txBox="1"/>
            <p:nvPr/>
          </p:nvSpPr>
          <p:spPr>
            <a:xfrm>
              <a:off x="8920366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4C929-FDBA-5E42-B8A9-F1D6371014B4}"/>
                </a:ext>
              </a:extLst>
            </p:cNvPr>
            <p:cNvSpPr txBox="1"/>
            <p:nvPr/>
          </p:nvSpPr>
          <p:spPr>
            <a:xfrm>
              <a:off x="9776150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</p:grpSp>
      <p:sp>
        <p:nvSpPr>
          <p:cNvPr id="16" name="9677 single neurons from cortical regions">
            <a:extLst>
              <a:ext uri="{FF2B5EF4-FFF2-40B4-BE49-F238E27FC236}">
                <a16:creationId xmlns:a16="http://schemas.microsoft.com/office/drawing/2014/main" id="{A1D7A4A4-577C-7949-AC6C-AACE6FBE8754}"/>
              </a:ext>
            </a:extLst>
          </p:cNvPr>
          <p:cNvSpPr txBox="1">
            <a:spLocks/>
          </p:cNvSpPr>
          <p:nvPr/>
        </p:nvSpPr>
        <p:spPr>
          <a:xfrm>
            <a:off x="329985" y="335314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Model Introduction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66F161-169C-C449-8B65-D810FA941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291" y="5159044"/>
            <a:ext cx="4142547" cy="3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27D72-D069-2640-8823-FACE8DE6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339053"/>
            <a:ext cx="36068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E87BE-1E89-E14C-895D-075121E38E35}"/>
              </a:ext>
            </a:extLst>
          </p:cNvPr>
          <p:cNvSpPr txBox="1"/>
          <p:nvPr/>
        </p:nvSpPr>
        <p:spPr>
          <a:xfrm>
            <a:off x="427439" y="1573842"/>
            <a:ext cx="2998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Sample-by-gene matrix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Split matrix into small batch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Merge replicates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Match </a:t>
            </a:r>
            <a:r>
              <a:rPr lang="en-US" dirty="0" err="1"/>
              <a:t>untreat</a:t>
            </a:r>
            <a:r>
              <a:rPr lang="en-US" dirty="0"/>
              <a:t> gene expression (xi) to each treated sample (</a:t>
            </a:r>
            <a:r>
              <a:rPr lang="en-US" dirty="0" err="1"/>
              <a:t>yi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0B7408-6E50-2740-9B46-BAA5E174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FD95-1127-1C4E-B3F9-3487F029F794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9DEFE-655E-3244-BCCF-79F22C937052}"/>
              </a:ext>
            </a:extLst>
          </p:cNvPr>
          <p:cNvSpPr txBox="1"/>
          <p:nvPr/>
        </p:nvSpPr>
        <p:spPr>
          <a:xfrm>
            <a:off x="8393686" y="1573842"/>
            <a:ext cx="32402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 SMILES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Construct drug features(Topological fingerprint, </a:t>
            </a:r>
            <a:r>
              <a:rPr lang="en-US" dirty="0" err="1"/>
              <a:t>NumAtoms</a:t>
            </a:r>
            <a:r>
              <a:rPr lang="en-US" dirty="0"/>
              <a:t>, </a:t>
            </a:r>
            <a:r>
              <a:rPr lang="en-US" dirty="0" err="1"/>
              <a:t>MolWt</a:t>
            </a:r>
            <a:r>
              <a:rPr lang="en-US" dirty="0"/>
              <a:t>, </a:t>
            </a:r>
            <a:r>
              <a:rPr lang="en-US" dirty="0" err="1"/>
              <a:t>NumRings</a:t>
            </a:r>
            <a:r>
              <a:rPr lang="en-US" dirty="0"/>
              <a:t>, </a:t>
            </a:r>
            <a:r>
              <a:rPr lang="en-US" dirty="0" err="1"/>
              <a:t>NumArRings</a:t>
            </a:r>
            <a:r>
              <a:rPr lang="en-US" dirty="0"/>
              <a:t>, </a:t>
            </a:r>
            <a:r>
              <a:rPr lang="en-US" dirty="0" err="1"/>
              <a:t>NumHAcceptors</a:t>
            </a:r>
            <a:r>
              <a:rPr lang="en-US" dirty="0"/>
              <a:t>, </a:t>
            </a:r>
            <a:r>
              <a:rPr lang="en-US" dirty="0" err="1"/>
              <a:t>NumHDonors</a:t>
            </a:r>
            <a:r>
              <a:rPr lang="en-US" dirty="0"/>
              <a:t>, </a:t>
            </a:r>
            <a:r>
              <a:rPr lang="en-US" dirty="0" err="1"/>
              <a:t>NumRotBonds</a:t>
            </a:r>
            <a:r>
              <a:rPr lang="en-US" dirty="0"/>
              <a:t>, </a:t>
            </a:r>
            <a:r>
              <a:rPr lang="en-US" dirty="0" err="1"/>
              <a:t>NumNO</a:t>
            </a:r>
            <a:r>
              <a:rPr lang="en-US" dirty="0"/>
              <a:t>, </a:t>
            </a:r>
            <a:r>
              <a:rPr lang="en-US" dirty="0" err="1"/>
              <a:t>NumNHOH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Match drug features to each sample(di)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6146BA-D5A2-B046-A093-E7A1DFB602B4}"/>
              </a:ext>
            </a:extLst>
          </p:cNvPr>
          <p:cNvGrpSpPr/>
          <p:nvPr/>
        </p:nvGrpSpPr>
        <p:grpSpPr>
          <a:xfrm>
            <a:off x="4102100" y="1519653"/>
            <a:ext cx="3987800" cy="2819400"/>
            <a:chOff x="7635009" y="938645"/>
            <a:chExt cx="3987800" cy="2819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C18EA3-70E2-5D49-8093-0C6BC0CC1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009" y="938645"/>
              <a:ext cx="3987800" cy="2819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E3DF24-8365-B444-8CF4-4753A0DAECFE}"/>
                </a:ext>
              </a:extLst>
            </p:cNvPr>
            <p:cNvSpPr txBox="1"/>
            <p:nvPr/>
          </p:nvSpPr>
          <p:spPr>
            <a:xfrm>
              <a:off x="8064582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745AFA-CE76-B846-8B2F-400B18668771}"/>
                </a:ext>
              </a:extLst>
            </p:cNvPr>
            <p:cNvSpPr txBox="1"/>
            <p:nvPr/>
          </p:nvSpPr>
          <p:spPr>
            <a:xfrm>
              <a:off x="8920366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E19430-D2E6-EB45-85DD-EED60AA36619}"/>
                </a:ext>
              </a:extLst>
            </p:cNvPr>
            <p:cNvSpPr txBox="1"/>
            <p:nvPr/>
          </p:nvSpPr>
          <p:spPr>
            <a:xfrm>
              <a:off x="9776150" y="320496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’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612B43-4018-094F-AC29-C34160121C87}"/>
              </a:ext>
            </a:extLst>
          </p:cNvPr>
          <p:cNvCxnSpPr/>
          <p:nvPr/>
        </p:nvCxnSpPr>
        <p:spPr>
          <a:xfrm>
            <a:off x="1926785" y="1945239"/>
            <a:ext cx="0" cy="45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AFB1C6-1DB6-9244-9BD3-D912CEA0D5C0}"/>
              </a:ext>
            </a:extLst>
          </p:cNvPr>
          <p:cNvCxnSpPr/>
          <p:nvPr/>
        </p:nvCxnSpPr>
        <p:spPr>
          <a:xfrm>
            <a:off x="1926785" y="2757025"/>
            <a:ext cx="0" cy="45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5DEBA3-9D19-0741-B414-774FE7CDA9EF}"/>
              </a:ext>
            </a:extLst>
          </p:cNvPr>
          <p:cNvCxnSpPr/>
          <p:nvPr/>
        </p:nvCxnSpPr>
        <p:spPr>
          <a:xfrm>
            <a:off x="1926785" y="3587642"/>
            <a:ext cx="0" cy="45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3685CE-FC6E-3642-9A49-9F6D5977607C}"/>
              </a:ext>
            </a:extLst>
          </p:cNvPr>
          <p:cNvCxnSpPr/>
          <p:nvPr/>
        </p:nvCxnSpPr>
        <p:spPr>
          <a:xfrm>
            <a:off x="10013833" y="1945239"/>
            <a:ext cx="0" cy="45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E9FAC8-D213-6D43-8F1F-765A4B305BF3}"/>
              </a:ext>
            </a:extLst>
          </p:cNvPr>
          <p:cNvCxnSpPr/>
          <p:nvPr/>
        </p:nvCxnSpPr>
        <p:spPr>
          <a:xfrm>
            <a:off x="10013833" y="4150355"/>
            <a:ext cx="0" cy="45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9677 single neurons from cortical regions">
            <a:extLst>
              <a:ext uri="{FF2B5EF4-FFF2-40B4-BE49-F238E27FC236}">
                <a16:creationId xmlns:a16="http://schemas.microsoft.com/office/drawing/2014/main" id="{8BFCAE02-229A-2247-9A29-4EB8DCDB8FB4}"/>
              </a:ext>
            </a:extLst>
          </p:cNvPr>
          <p:cNvSpPr txBox="1">
            <a:spLocks/>
          </p:cNvSpPr>
          <p:nvPr/>
        </p:nvSpPr>
        <p:spPr>
          <a:xfrm>
            <a:off x="329985" y="430464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84888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6A7EC-38F4-794D-A51E-8446E3A6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1" y="1186377"/>
            <a:ext cx="6053672" cy="5145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61EDF-DA96-BA41-B995-7B58605509E0}"/>
              </a:ext>
            </a:extLst>
          </p:cNvPr>
          <p:cNvSpPr txBox="1"/>
          <p:nvPr/>
        </p:nvSpPr>
        <p:spPr>
          <a:xfrm>
            <a:off x="7855775" y="1186377"/>
            <a:ext cx="2743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layer: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Linear/Nonlinear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n_layer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n_latent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9677 single neurons from cortical regions">
            <a:extLst>
              <a:ext uri="{FF2B5EF4-FFF2-40B4-BE49-F238E27FC236}">
                <a16:creationId xmlns:a16="http://schemas.microsoft.com/office/drawing/2014/main" id="{ECE76F8B-E400-B74E-866B-CFC744418149}"/>
              </a:ext>
            </a:extLst>
          </p:cNvPr>
          <p:cNvSpPr txBox="1">
            <a:spLocks/>
          </p:cNvSpPr>
          <p:nvPr/>
        </p:nvSpPr>
        <p:spPr>
          <a:xfrm>
            <a:off x="329985" y="430464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Model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EFDDB-3104-D94D-B634-C9E6F8C9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8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text&#10;&#10;Description automatically generated">
            <a:extLst>
              <a:ext uri="{FF2B5EF4-FFF2-40B4-BE49-F238E27FC236}">
                <a16:creationId xmlns:a16="http://schemas.microsoft.com/office/drawing/2014/main" id="{72C0B5BB-DA51-5B44-AD07-802E6912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6" y="1335881"/>
            <a:ext cx="6070045" cy="4186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B3D239-67A9-1944-B1A4-72E958F86474}"/>
                  </a:ext>
                </a:extLst>
              </p:cNvPr>
              <p:cNvSpPr txBox="1"/>
              <p:nvPr/>
            </p:nvSpPr>
            <p:spPr>
              <a:xfrm>
                <a:off x="7853362" y="1335881"/>
                <a:ext cx="27431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Parameters: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of layer: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Linear/Nonlinear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n_layer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/>
                  <a:t>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B3D239-67A9-1944-B1A4-72E958F86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362" y="1335881"/>
                <a:ext cx="2743197" cy="1754326"/>
              </a:xfrm>
              <a:prstGeom prst="rect">
                <a:avLst/>
              </a:prstGeom>
              <a:blipFill>
                <a:blip r:embed="rId3"/>
                <a:stretch>
                  <a:fillRect l="-1382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9677 single neurons from cortical regions">
            <a:extLst>
              <a:ext uri="{FF2B5EF4-FFF2-40B4-BE49-F238E27FC236}">
                <a16:creationId xmlns:a16="http://schemas.microsoft.com/office/drawing/2014/main" id="{908AF5E3-1027-EF4F-9181-12BDB5251599}"/>
              </a:ext>
            </a:extLst>
          </p:cNvPr>
          <p:cNvSpPr txBox="1">
            <a:spLocks/>
          </p:cNvSpPr>
          <p:nvPr/>
        </p:nvSpPr>
        <p:spPr>
          <a:xfrm>
            <a:off x="329985" y="430464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Model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E6167-572E-7E48-BDA3-A4764272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6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0A75E-84DE-624B-BB19-B0BFA32CFF04}"/>
              </a:ext>
            </a:extLst>
          </p:cNvPr>
          <p:cNvSpPr txBox="1"/>
          <p:nvPr/>
        </p:nvSpPr>
        <p:spPr>
          <a:xfrm>
            <a:off x="736196" y="1186377"/>
            <a:ext cx="97615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= MSE(x, x’) + MSE(d, d’) + MSE(y, y’) + KL-Divergence(</a:t>
            </a:r>
            <a:r>
              <a:rPr lang="en-US" dirty="0" err="1"/>
              <a:t>Zx</a:t>
            </a:r>
            <a:r>
              <a:rPr lang="en-US" dirty="0"/>
              <a:t>, N(0,1)), KL-Divergence(</a:t>
            </a:r>
            <a:r>
              <a:rPr lang="en-US" dirty="0" err="1"/>
              <a:t>Zd</a:t>
            </a:r>
            <a:r>
              <a:rPr lang="en-US" dirty="0"/>
              <a:t>, N(0,1))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Five-fold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correlation (y, y’)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Rank</a:t>
            </a:r>
          </a:p>
        </p:txBody>
      </p:sp>
      <p:sp>
        <p:nvSpPr>
          <p:cNvPr id="3" name="9677 single neurons from cortical regions">
            <a:extLst>
              <a:ext uri="{FF2B5EF4-FFF2-40B4-BE49-F238E27FC236}">
                <a16:creationId xmlns:a16="http://schemas.microsoft.com/office/drawing/2014/main" id="{6A5CB823-F7CB-8749-8229-B5DA20261B2E}"/>
              </a:ext>
            </a:extLst>
          </p:cNvPr>
          <p:cNvSpPr txBox="1">
            <a:spLocks/>
          </p:cNvSpPr>
          <p:nvPr/>
        </p:nvSpPr>
        <p:spPr>
          <a:xfrm>
            <a:off x="329985" y="430464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Criterion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D2AE5-F7D0-DD4F-BCE7-9E262F5D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5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67BD2-7C9A-0D44-A002-55300D72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41" y="607576"/>
            <a:ext cx="4015838" cy="6023758"/>
          </a:xfrm>
          <a:prstGeom prst="rect">
            <a:avLst/>
          </a:prstGeom>
        </p:spPr>
      </p:pic>
      <p:sp>
        <p:nvSpPr>
          <p:cNvPr id="8" name="9677 single neurons from cortical regions">
            <a:extLst>
              <a:ext uri="{FF2B5EF4-FFF2-40B4-BE49-F238E27FC236}">
                <a16:creationId xmlns:a16="http://schemas.microsoft.com/office/drawing/2014/main" id="{D250B306-AB16-F14D-BD92-6DB53EE1A481}"/>
              </a:ext>
            </a:extLst>
          </p:cNvPr>
          <p:cNvSpPr txBox="1">
            <a:spLocks/>
          </p:cNvSpPr>
          <p:nvPr/>
        </p:nvSpPr>
        <p:spPr>
          <a:xfrm>
            <a:off x="329985" y="226666"/>
            <a:ext cx="11532029" cy="75591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/>
              <a:t>Preliminary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C1323-637A-C341-B426-7D4CE21913F2}"/>
              </a:ext>
            </a:extLst>
          </p:cNvPr>
          <p:cNvSpPr txBox="1"/>
          <p:nvPr/>
        </p:nvSpPr>
        <p:spPr>
          <a:xfrm>
            <a:off x="5931629" y="1255352"/>
            <a:ext cx="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B2690-49F4-A048-B8B5-E74E19839CC4}"/>
              </a:ext>
            </a:extLst>
          </p:cNvPr>
          <p:cNvSpPr txBox="1"/>
          <p:nvPr/>
        </p:nvSpPr>
        <p:spPr>
          <a:xfrm>
            <a:off x="8257261" y="1255352"/>
            <a:ext cx="32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18D32-4B53-7343-91C7-E8110484F844}"/>
              </a:ext>
            </a:extLst>
          </p:cNvPr>
          <p:cNvSpPr txBox="1"/>
          <p:nvPr/>
        </p:nvSpPr>
        <p:spPr>
          <a:xfrm>
            <a:off x="5658497" y="4196743"/>
            <a:ext cx="8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3C3F5-EB91-2647-8A19-30765982D30C}"/>
              </a:ext>
            </a:extLst>
          </p:cNvPr>
          <p:cNvSpPr txBox="1"/>
          <p:nvPr/>
        </p:nvSpPr>
        <p:spPr>
          <a:xfrm>
            <a:off x="10665832" y="4196743"/>
            <a:ext cx="8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9D857-CF25-F54E-A042-DEBF26B01B6F}"/>
              </a:ext>
            </a:extLst>
          </p:cNvPr>
          <p:cNvSpPr txBox="1"/>
          <p:nvPr/>
        </p:nvSpPr>
        <p:spPr>
          <a:xfrm rot="16200000">
            <a:off x="4095214" y="2674767"/>
            <a:ext cx="8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EF4E5-44BB-E242-8860-2712EE54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81" y="1624684"/>
            <a:ext cx="7408500" cy="246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BEA91B-7E92-0A46-BB3A-1B330F1D0720}"/>
              </a:ext>
            </a:extLst>
          </p:cNvPr>
          <p:cNvSpPr txBox="1"/>
          <p:nvPr/>
        </p:nvSpPr>
        <p:spPr>
          <a:xfrm>
            <a:off x="7984129" y="4196743"/>
            <a:ext cx="8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B8E80-D20D-2D49-9556-24D206FFBD19}"/>
              </a:ext>
            </a:extLst>
          </p:cNvPr>
          <p:cNvSpPr txBox="1"/>
          <p:nvPr/>
        </p:nvSpPr>
        <p:spPr>
          <a:xfrm>
            <a:off x="10665832" y="1255352"/>
            <a:ext cx="86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y_pred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272D2-76FA-6E4F-AC78-C7225D195DDE}"/>
              </a:ext>
            </a:extLst>
          </p:cNvPr>
          <p:cNvSpPr txBox="1"/>
          <p:nvPr/>
        </p:nvSpPr>
        <p:spPr>
          <a:xfrm>
            <a:off x="4532715" y="4655783"/>
            <a:ext cx="4738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300-epoch training is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column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 correlation: 0.888 -&gt; 0.904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28893-776C-F54B-8899-96B69C3E49C0}"/>
              </a:ext>
            </a:extLst>
          </p:cNvPr>
          <p:cNvSpPr txBox="1"/>
          <p:nvPr/>
        </p:nvSpPr>
        <p:spPr>
          <a:xfrm>
            <a:off x="4535592" y="5928921"/>
            <a:ext cx="478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similarity between x and y (normalize ?)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0632C-6F18-6A4C-A47B-9D1C7FCD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8E28-CD2C-0E47-9B90-938C6DBB98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6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327</Words>
  <Application>Microsoft Macintosh PowerPoint</Application>
  <PresentationFormat>Widescreen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Heiti SC Medium</vt:lpstr>
      <vt:lpstr>Arial</vt:lpstr>
      <vt:lpstr>Calibri</vt:lpstr>
      <vt:lpstr>Calibri Light</vt:lpstr>
      <vt:lpstr>Cambria Math</vt:lpstr>
      <vt:lpstr>Office Theme</vt:lpstr>
      <vt:lpstr>基于细胞转录组的高通量药物组合筛选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基于细胞转录组的高通量药物组合筛选</dc:title>
  <dc:creator>Tan, Pengcheng</dc:creator>
  <cp:lastModifiedBy>Tan, Pengcheng</cp:lastModifiedBy>
  <cp:revision>21</cp:revision>
  <dcterms:created xsi:type="dcterms:W3CDTF">2020-02-18T08:09:46Z</dcterms:created>
  <dcterms:modified xsi:type="dcterms:W3CDTF">2020-02-20T11:35:04Z</dcterms:modified>
</cp:coreProperties>
</file>